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67" r:id="rId3"/>
    <p:sldId id="268" r:id="rId4"/>
    <p:sldId id="269" r:id="rId5"/>
    <p:sldId id="295" r:id="rId6"/>
    <p:sldId id="270" r:id="rId7"/>
    <p:sldId id="296" r:id="rId8"/>
    <p:sldId id="297" r:id="rId9"/>
    <p:sldId id="271" r:id="rId10"/>
    <p:sldId id="272" r:id="rId11"/>
    <p:sldId id="273" r:id="rId12"/>
    <p:sldId id="279" r:id="rId13"/>
    <p:sldId id="298" r:id="rId14"/>
    <p:sldId id="280" r:id="rId15"/>
    <p:sldId id="299" r:id="rId16"/>
    <p:sldId id="300" r:id="rId17"/>
    <p:sldId id="301" r:id="rId18"/>
    <p:sldId id="274" r:id="rId19"/>
    <p:sldId id="281" r:id="rId20"/>
    <p:sldId id="282" r:id="rId21"/>
    <p:sldId id="283" r:id="rId22"/>
    <p:sldId id="284" r:id="rId23"/>
    <p:sldId id="302" r:id="rId24"/>
    <p:sldId id="275" r:id="rId25"/>
    <p:sldId id="285" r:id="rId26"/>
    <p:sldId id="303" r:id="rId27"/>
    <p:sldId id="286" r:id="rId28"/>
    <p:sldId id="304" r:id="rId29"/>
    <p:sldId id="287" r:id="rId30"/>
    <p:sldId id="305" r:id="rId31"/>
    <p:sldId id="306" r:id="rId32"/>
    <p:sldId id="288" r:id="rId33"/>
    <p:sldId id="307" r:id="rId34"/>
    <p:sldId id="308" r:id="rId35"/>
    <p:sldId id="289" r:id="rId36"/>
    <p:sldId id="309" r:id="rId37"/>
    <p:sldId id="276" r:id="rId38"/>
    <p:sldId id="290" r:id="rId39"/>
    <p:sldId id="291" r:id="rId40"/>
    <p:sldId id="277" r:id="rId41"/>
    <p:sldId id="292" r:id="rId42"/>
    <p:sldId id="310" r:id="rId43"/>
    <p:sldId id="311" r:id="rId44"/>
    <p:sldId id="278" r:id="rId45"/>
    <p:sldId id="293" r:id="rId46"/>
    <p:sldId id="294" r:id="rId4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41402EF-72EA-4F86-9227-E1922CEE125F}">
          <p14:sldIdLst>
            <p14:sldId id="256"/>
            <p14:sldId id="267"/>
          </p14:sldIdLst>
        </p14:section>
        <p14:section name="Introducing Tables" id="{CD5D992E-19BC-2940-A29C-632AF5012C69}">
          <p14:sldIdLst>
            <p14:sldId id="268"/>
            <p14:sldId id="269"/>
            <p14:sldId id="295"/>
            <p14:sldId id="270"/>
            <p14:sldId id="296"/>
            <p14:sldId id="297"/>
            <p14:sldId id="271"/>
            <p14:sldId id="272"/>
          </p14:sldIdLst>
        </p14:section>
        <p14:section name="Styling Tables" id="{8E729670-99AC-544C-A3BD-09116A043B6C}">
          <p14:sldIdLst>
            <p14:sldId id="273"/>
            <p14:sldId id="279"/>
            <p14:sldId id="298"/>
            <p14:sldId id="280"/>
            <p14:sldId id="299"/>
            <p14:sldId id="300"/>
            <p14:sldId id="301"/>
          </p14:sldIdLst>
        </p14:section>
        <p14:section name="Introducing Forms" id="{7AD86E47-2798-A24B-9224-9C5BA890DCFA}">
          <p14:sldIdLst>
            <p14:sldId id="274"/>
            <p14:sldId id="281"/>
            <p14:sldId id="282"/>
            <p14:sldId id="283"/>
            <p14:sldId id="284"/>
            <p14:sldId id="302"/>
          </p14:sldIdLst>
        </p14:section>
        <p14:section name="Form Control Elements" id="{42FFCD64-5086-5C45-BF0C-5DA5BE92ED3B}">
          <p14:sldIdLst>
            <p14:sldId id="275"/>
            <p14:sldId id="285"/>
            <p14:sldId id="303"/>
            <p14:sldId id="286"/>
            <p14:sldId id="304"/>
            <p14:sldId id="287"/>
            <p14:sldId id="305"/>
            <p14:sldId id="306"/>
            <p14:sldId id="288"/>
            <p14:sldId id="307"/>
            <p14:sldId id="308"/>
            <p14:sldId id="289"/>
            <p14:sldId id="309"/>
          </p14:sldIdLst>
        </p14:section>
        <p14:section name="Table and Form Accessibility" id="{D4C7937F-53CE-5A47-BDEB-D8945E374AB7}">
          <p14:sldIdLst>
            <p14:sldId id="276"/>
            <p14:sldId id="290"/>
            <p14:sldId id="291"/>
          </p14:sldIdLst>
        </p14:section>
        <p14:section name="Microformats" id="{546BA598-3F63-4E4E-95AC-D1EDA05842AF}">
          <p14:sldIdLst>
            <p14:sldId id="277"/>
            <p14:sldId id="292"/>
            <p14:sldId id="310"/>
            <p14:sldId id="311"/>
          </p14:sldIdLst>
        </p14:section>
        <p14:section name="Summary" id="{43366BB5-B015-C246-A243-02DEA4889A51}">
          <p14:sldIdLst>
            <p14:sldId id="278"/>
            <p14:sldId id="293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orient="horz" pos="1440">
          <p15:clr>
            <a:srgbClr val="A4A3A4"/>
          </p15:clr>
        </p15:guide>
        <p15:guide id="3" orient="horz">
          <p15:clr>
            <a:srgbClr val="A4A3A4"/>
          </p15:clr>
        </p15:guide>
        <p15:guide id="4" pos="3840">
          <p15:clr>
            <a:srgbClr val="A4A3A4"/>
          </p15:clr>
        </p15:guide>
        <p15:guide id="5" pos="19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748" autoAdjust="0"/>
    <p:restoredTop sz="86387" autoAdjust="0"/>
  </p:normalViewPr>
  <p:slideViewPr>
    <p:cSldViewPr showGuides="1">
      <p:cViewPr varScale="1">
        <p:scale>
          <a:sx n="65" d="100"/>
          <a:sy n="65" d="100"/>
        </p:scale>
        <p:origin x="52" y="104"/>
      </p:cViewPr>
      <p:guideLst>
        <p:guide orient="horz" pos="2880"/>
        <p:guide orient="horz" pos="1440"/>
        <p:guide orient="horz"/>
        <p:guide pos="3840"/>
        <p:guide pos="1920"/>
      </p:guideLst>
    </p:cSldViewPr>
  </p:slideViewPr>
  <p:outlineViewPr>
    <p:cViewPr>
      <p:scale>
        <a:sx n="33" d="100"/>
        <a:sy n="33" d="100"/>
      </p:scale>
      <p:origin x="0" y="-136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258"/>
    </p:cViewPr>
  </p:sorterViewPr>
  <p:notesViewPr>
    <p:cSldViewPr>
      <p:cViewPr varScale="1">
        <p:scale>
          <a:sx n="66" d="100"/>
          <a:sy n="66" d="100"/>
        </p:scale>
        <p:origin x="1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D27DE-FC0E-EC49-B1C5-B796F9CDC289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C01C6-9040-D44A-A0F9-7BE70F3FD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33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C01C6-9040-D44A-A0F9-7BE70F3FD8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81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85800"/>
            <a:ext cx="7474024" cy="2819400"/>
          </a:xfrm>
        </p:spPr>
        <p:txBody>
          <a:bodyPr>
            <a:noAutofit/>
          </a:bodyPr>
          <a:lstStyle>
            <a:lvl1pPr algn="l">
              <a:lnSpc>
                <a:spcPts val="6200"/>
              </a:lnSpc>
              <a:defRPr sz="5400">
                <a:latin typeface="Rockwell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49080"/>
            <a:ext cx="5486400" cy="5334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610600" y="0"/>
            <a:ext cx="5334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8839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572000"/>
            <a:ext cx="9144000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4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0" y="1676400"/>
            <a:ext cx="5638800" cy="45259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61963" indent="-4763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6294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222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25963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4008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037513" cy="8382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2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Rockwell Condensed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2/11/2019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2/11/2019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2/11/2019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924800" cy="1066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143000"/>
            <a:ext cx="716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8915400" y="0"/>
            <a:ext cx="228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39200" y="0"/>
            <a:ext cx="762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5400" y="6553200"/>
            <a:ext cx="228600" cy="304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57200" y="655320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HTML Tables and Forms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Introducing Tables </a:t>
            </a:r>
            <a:endParaRPr lang="en-US" dirty="0"/>
          </a:p>
        </p:txBody>
      </p:sp>
      <p:pic>
        <p:nvPicPr>
          <p:cNvPr id="2" name="Content Placeholder 1" descr="4812605007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798" r="-8798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Tables for Layout</a:t>
            </a:r>
          </a:p>
        </p:txBody>
      </p:sp>
    </p:spTree>
    <p:extLst>
      <p:ext uri="{BB962C8B-B14F-4D97-AF65-F5344CB8AC3E}">
        <p14:creationId xmlns:p14="http://schemas.microsoft.com/office/powerpoint/2010/main" val="1650875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5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Tables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Styling Tables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Forms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 Control Elements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Table and Form Accessibility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Microformats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801501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Styling Tables</a:t>
            </a:r>
            <a:endParaRPr lang="en-US" dirty="0"/>
          </a:p>
        </p:txBody>
      </p:sp>
      <p:pic>
        <p:nvPicPr>
          <p:cNvPr id="2" name="Content Placeholder 1" descr="4812605008.eps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2" t="152" r="-1705" b="52735"/>
          <a:stretch/>
        </p:blipFill>
        <p:spPr>
          <a:xfrm>
            <a:off x="827584" y="1628800"/>
            <a:ext cx="7272751" cy="4025062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Table Borders</a:t>
            </a:r>
          </a:p>
        </p:txBody>
      </p:sp>
    </p:spTree>
    <p:extLst>
      <p:ext uri="{BB962C8B-B14F-4D97-AF65-F5344CB8AC3E}">
        <p14:creationId xmlns:p14="http://schemas.microsoft.com/office/powerpoint/2010/main" val="2043868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Styling Tables</a:t>
            </a:r>
            <a:endParaRPr lang="en-US" dirty="0"/>
          </a:p>
        </p:txBody>
      </p:sp>
      <p:pic>
        <p:nvPicPr>
          <p:cNvPr id="2" name="Content Placeholder 1" descr="4812605008.eps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71" t="52181" r="-752" b="-1381"/>
          <a:stretch/>
        </p:blipFill>
        <p:spPr>
          <a:xfrm>
            <a:off x="827584" y="1628799"/>
            <a:ext cx="7272751" cy="4203431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Table Borders</a:t>
            </a:r>
          </a:p>
        </p:txBody>
      </p:sp>
    </p:spTree>
    <p:extLst>
      <p:ext uri="{BB962C8B-B14F-4D97-AF65-F5344CB8AC3E}">
        <p14:creationId xmlns:p14="http://schemas.microsoft.com/office/powerpoint/2010/main" val="4266176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Styling Tables</a:t>
            </a:r>
            <a:endParaRPr lang="en-US"/>
          </a:p>
        </p:txBody>
      </p:sp>
      <p:pic>
        <p:nvPicPr>
          <p:cNvPr id="2" name="Content Placeholder 1" descr="4812605009.eps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47" t="-757" r="-686" b="63631"/>
          <a:stretch/>
        </p:blipFill>
        <p:spPr>
          <a:xfrm>
            <a:off x="395536" y="2060848"/>
            <a:ext cx="8308132" cy="3240360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Boxes</a:t>
            </a:r>
          </a:p>
        </p:txBody>
      </p:sp>
    </p:spTree>
    <p:extLst>
      <p:ext uri="{BB962C8B-B14F-4D97-AF65-F5344CB8AC3E}">
        <p14:creationId xmlns:p14="http://schemas.microsoft.com/office/powerpoint/2010/main" val="2006301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Styling Tables</a:t>
            </a:r>
            <a:endParaRPr lang="en-US"/>
          </a:p>
        </p:txBody>
      </p:sp>
      <p:pic>
        <p:nvPicPr>
          <p:cNvPr id="2" name="Content Placeholder 1" descr="4812605009.eps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380" t="36292" r="147" b="34042"/>
          <a:stretch/>
        </p:blipFill>
        <p:spPr>
          <a:xfrm>
            <a:off x="395536" y="2060848"/>
            <a:ext cx="8308132" cy="2589306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Boxes</a:t>
            </a:r>
          </a:p>
        </p:txBody>
      </p:sp>
    </p:spTree>
    <p:extLst>
      <p:ext uri="{BB962C8B-B14F-4D97-AF65-F5344CB8AC3E}">
        <p14:creationId xmlns:p14="http://schemas.microsoft.com/office/powerpoint/2010/main" val="1909662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Styling Tables</a:t>
            </a:r>
            <a:endParaRPr lang="en-US"/>
          </a:p>
        </p:txBody>
      </p:sp>
      <p:pic>
        <p:nvPicPr>
          <p:cNvPr id="2" name="Content Placeholder 1" descr="4812605009.eps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85" t="66512" r="-448" b="-991"/>
          <a:stretch/>
        </p:blipFill>
        <p:spPr>
          <a:xfrm>
            <a:off x="395536" y="2060847"/>
            <a:ext cx="8308132" cy="3009383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Boxes</a:t>
            </a:r>
          </a:p>
        </p:txBody>
      </p:sp>
    </p:spTree>
    <p:extLst>
      <p:ext uri="{BB962C8B-B14F-4D97-AF65-F5344CB8AC3E}">
        <p14:creationId xmlns:p14="http://schemas.microsoft.com/office/powerpoint/2010/main" val="243646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Styling Tables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Hover &amp; Zebras</a:t>
            </a:r>
          </a:p>
        </p:txBody>
      </p:sp>
      <p:pic>
        <p:nvPicPr>
          <p:cNvPr id="6" name="Content Placeholder 5" descr="4812605010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374" r="-53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92922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5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Tables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Styling Tables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Introducing Forms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 Control Elements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Table and Form Accessibility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Microformats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8169487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Introducing Forms</a:t>
            </a:r>
            <a:endParaRPr lang="en-US" dirty="0"/>
          </a:p>
        </p:txBody>
      </p:sp>
      <p:pic>
        <p:nvPicPr>
          <p:cNvPr id="2" name="Content Placeholder 1" descr="4812605011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1792" b="-21792"/>
          <a:stretch>
            <a:fillRect/>
          </a:stretch>
        </p:blipFill>
        <p:spPr>
          <a:xfrm>
            <a:off x="914400" y="1141949"/>
            <a:ext cx="7113984" cy="5030251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Form Structure</a:t>
            </a:r>
          </a:p>
        </p:txBody>
      </p:sp>
    </p:spTree>
    <p:extLst>
      <p:ext uri="{BB962C8B-B14F-4D97-AF65-F5344CB8AC3E}">
        <p14:creationId xmlns:p14="http://schemas.microsoft.com/office/powerpoint/2010/main" val="1266249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5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Tables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Styling Tables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Forms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 Control Elements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Table and Form Accessibility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Microformats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Introducing Forms</a:t>
            </a:r>
            <a:endParaRPr lang="en-US"/>
          </a:p>
        </p:txBody>
      </p:sp>
      <p:pic>
        <p:nvPicPr>
          <p:cNvPr id="2" name="Content Placeholder 1" descr="4812605012.ai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38" t="30917" r="16389" b="31639"/>
          <a:stretch/>
        </p:blipFill>
        <p:spPr>
          <a:xfrm>
            <a:off x="827584" y="1484784"/>
            <a:ext cx="6624736" cy="4823734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Forms Work</a:t>
            </a:r>
          </a:p>
        </p:txBody>
      </p:sp>
    </p:spTree>
    <p:extLst>
      <p:ext uri="{BB962C8B-B14F-4D97-AF65-F5344CB8AC3E}">
        <p14:creationId xmlns:p14="http://schemas.microsoft.com/office/powerpoint/2010/main" val="834674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Introducing Forms</a:t>
            </a:r>
            <a:endParaRPr lang="en-US"/>
          </a:p>
        </p:txBody>
      </p:sp>
      <p:pic>
        <p:nvPicPr>
          <p:cNvPr id="2" name="Content Placeholder 1" descr="4812605013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4279" b="-44279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Query Strings</a:t>
            </a:r>
          </a:p>
        </p:txBody>
      </p:sp>
    </p:spTree>
    <p:extLst>
      <p:ext uri="{BB962C8B-B14F-4D97-AF65-F5344CB8AC3E}">
        <p14:creationId xmlns:p14="http://schemas.microsoft.com/office/powerpoint/2010/main" val="1012685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Introducing Forms</a:t>
            </a:r>
            <a:endParaRPr lang="en-US"/>
          </a:p>
        </p:txBody>
      </p:sp>
      <p:pic>
        <p:nvPicPr>
          <p:cNvPr id="2" name="Content Placeholder 1" descr="4812605015.ai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883" t="7660" r="15418" b="53056"/>
          <a:stretch/>
        </p:blipFill>
        <p:spPr>
          <a:xfrm>
            <a:off x="721946" y="1484784"/>
            <a:ext cx="6802382" cy="4568391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GET and POST</a:t>
            </a:r>
          </a:p>
        </p:txBody>
      </p:sp>
    </p:spTree>
    <p:extLst>
      <p:ext uri="{BB962C8B-B14F-4D97-AF65-F5344CB8AC3E}">
        <p14:creationId xmlns:p14="http://schemas.microsoft.com/office/powerpoint/2010/main" val="13979683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Introducing Forms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HTML Form elements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numCol="2">
            <a:normAutofit fontScale="62500" lnSpcReduction="20000"/>
          </a:bodyPr>
          <a:lstStyle/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&lt;button&gt; </a:t>
            </a:r>
          </a:p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</a:t>
            </a:r>
            <a:r>
              <a:rPr lang="en-US" dirty="0" err="1"/>
              <a:t>datalist</a:t>
            </a:r>
            <a:r>
              <a:rPr lang="en-US" dirty="0"/>
              <a:t>&gt;</a:t>
            </a:r>
          </a:p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</a:t>
            </a:r>
            <a:r>
              <a:rPr lang="en-US" dirty="0" err="1"/>
              <a:t>fieldset</a:t>
            </a:r>
            <a:r>
              <a:rPr lang="en-US" dirty="0"/>
              <a:t>&gt; </a:t>
            </a:r>
          </a:p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&lt;form&gt; </a:t>
            </a:r>
          </a:p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&lt;input&gt; </a:t>
            </a:r>
          </a:p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&lt;label&gt; </a:t>
            </a:r>
          </a:p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&lt;legend&gt; </a:t>
            </a:r>
          </a:p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&lt;option&gt; </a:t>
            </a:r>
          </a:p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</a:t>
            </a:r>
            <a:r>
              <a:rPr lang="en-US" dirty="0" err="1"/>
              <a:t>optgroup</a:t>
            </a:r>
            <a:r>
              <a:rPr lang="en-US" dirty="0"/>
              <a:t>&gt; </a:t>
            </a:r>
          </a:p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&lt;select&gt;</a:t>
            </a:r>
          </a:p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</a:t>
            </a:r>
            <a:r>
              <a:rPr lang="en-US" dirty="0" err="1"/>
              <a:t>textarea</a:t>
            </a:r>
            <a:r>
              <a:rPr lang="en-US" dirty="0"/>
              <a:t>&gt;</a:t>
            </a:r>
          </a:p>
          <a:p>
            <a:pPr marL="342900" indent="-342900">
              <a:lnSpc>
                <a:spcPct val="220000"/>
              </a:lnSpc>
              <a:buFont typeface="Arial"/>
              <a:buChar char="•"/>
            </a:pPr>
            <a:r>
              <a:rPr lang="en-US" dirty="0"/>
              <a:t>&lt;output&gt;</a:t>
            </a:r>
          </a:p>
        </p:txBody>
      </p:sp>
    </p:spTree>
    <p:extLst>
      <p:ext uri="{BB962C8B-B14F-4D97-AF65-F5344CB8AC3E}">
        <p14:creationId xmlns:p14="http://schemas.microsoft.com/office/powerpoint/2010/main" val="30056182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5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Tables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Styling Tables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Forms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Form Control Elements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Table and Form Accessibility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Microformats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403994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 Control Elements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Text Input Controls</a:t>
            </a:r>
          </a:p>
        </p:txBody>
      </p:sp>
      <p:pic>
        <p:nvPicPr>
          <p:cNvPr id="6" name="Content Placeholder 5" descr="4812605016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0942" r="-209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907576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 Control Elements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New in HTML5 </a:t>
            </a:r>
            <a:r>
              <a:rPr lang="mr-IN" dirty="0"/>
              <a:t>–</a:t>
            </a:r>
            <a:r>
              <a:rPr lang="en-US" dirty="0"/>
              <a:t> pattern and </a:t>
            </a:r>
            <a:r>
              <a:rPr lang="en-US" dirty="0" err="1"/>
              <a:t>datalist</a:t>
            </a:r>
            <a:endParaRPr lang="en-US" dirty="0"/>
          </a:p>
        </p:txBody>
      </p:sp>
      <p:pic>
        <p:nvPicPr>
          <p:cNvPr id="4" name="Content Placeholder 3" descr="4812605017.eps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1759" b="-21512"/>
          <a:stretch/>
        </p:blipFill>
        <p:spPr>
          <a:xfrm>
            <a:off x="683568" y="1772816"/>
            <a:ext cx="7912917" cy="1400944"/>
          </a:xfrm>
        </p:spPr>
      </p:pic>
      <p:pic>
        <p:nvPicPr>
          <p:cNvPr id="7" name="Picture 6" descr="4812605018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5576" y="3861048"/>
            <a:ext cx="7776864" cy="214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142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 Control Elements</a:t>
            </a:r>
            <a:endParaRPr lang="en-US" dirty="0"/>
          </a:p>
        </p:txBody>
      </p:sp>
      <p:pic>
        <p:nvPicPr>
          <p:cNvPr id="2" name="Content Placeholder 1" descr="4812605019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481" r="-10481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Choice Controls ( &lt;select&gt;)</a:t>
            </a:r>
          </a:p>
        </p:txBody>
      </p:sp>
    </p:spTree>
    <p:extLst>
      <p:ext uri="{BB962C8B-B14F-4D97-AF65-F5344CB8AC3E}">
        <p14:creationId xmlns:p14="http://schemas.microsoft.com/office/powerpoint/2010/main" val="11974514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 Control Elements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Choice Controls &lt;select&gt; using value attribute</a:t>
            </a:r>
          </a:p>
        </p:txBody>
      </p:sp>
      <p:pic>
        <p:nvPicPr>
          <p:cNvPr id="6" name="Content Placeholder 5" descr="4812605020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5741" b="-1574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141561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Form Control Elements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Button Controls (radio)</a:t>
            </a:r>
          </a:p>
        </p:txBody>
      </p:sp>
      <p:pic>
        <p:nvPicPr>
          <p:cNvPr id="7" name="Content Placeholder 6" descr="4812605021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56648" b="-256648"/>
          <a:stretch>
            <a:fillRect/>
          </a:stretch>
        </p:blipFill>
        <p:spPr>
          <a:xfrm>
            <a:off x="899592" y="1124744"/>
            <a:ext cx="7113984" cy="5030251"/>
          </a:xfrm>
        </p:spPr>
      </p:pic>
    </p:spTree>
    <p:extLst>
      <p:ext uri="{BB962C8B-B14F-4D97-AF65-F5344CB8AC3E}">
        <p14:creationId xmlns:p14="http://schemas.microsoft.com/office/powerpoint/2010/main" val="1496944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5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Introducing Tables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Styling Tables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Forms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 Control Elements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Table and Form Accessibility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Microformats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6219550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Form Control Elements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Button Controls (checkbox)</a:t>
            </a:r>
          </a:p>
        </p:txBody>
      </p:sp>
      <p:pic>
        <p:nvPicPr>
          <p:cNvPr id="4" name="Content Placeholder 3" descr="4812605022.eps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008" r="-692" b="-3229"/>
          <a:stretch/>
        </p:blipFill>
        <p:spPr>
          <a:xfrm>
            <a:off x="539552" y="2276872"/>
            <a:ext cx="7891102" cy="2592288"/>
          </a:xfrm>
        </p:spPr>
      </p:pic>
    </p:spTree>
    <p:extLst>
      <p:ext uri="{BB962C8B-B14F-4D97-AF65-F5344CB8AC3E}">
        <p14:creationId xmlns:p14="http://schemas.microsoft.com/office/powerpoint/2010/main" val="12507628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Form Control Elements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Button Controls (checkbox)</a:t>
            </a:r>
          </a:p>
        </p:txBody>
      </p:sp>
      <p:pic>
        <p:nvPicPr>
          <p:cNvPr id="6" name="Content Placeholder 5" descr="4812605023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579" b="-257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291069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 Control Elements</a:t>
            </a:r>
            <a:endParaRPr lang="en-US" dirty="0"/>
          </a:p>
        </p:txBody>
      </p:sp>
      <p:pic>
        <p:nvPicPr>
          <p:cNvPr id="2" name="Content Placeholder 1" descr="4812605024.eps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783" b="-5409"/>
          <a:stretch/>
        </p:blipFill>
        <p:spPr>
          <a:xfrm>
            <a:off x="914400" y="3321538"/>
            <a:ext cx="6400800" cy="1182078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Specialized Controls (file upload)</a:t>
            </a:r>
          </a:p>
        </p:txBody>
      </p:sp>
    </p:spTree>
    <p:extLst>
      <p:ext uri="{BB962C8B-B14F-4D97-AF65-F5344CB8AC3E}">
        <p14:creationId xmlns:p14="http://schemas.microsoft.com/office/powerpoint/2010/main" val="13799928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 Control Elements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Specialized Controls (number and range controls)</a:t>
            </a:r>
          </a:p>
        </p:txBody>
      </p:sp>
      <p:pic>
        <p:nvPicPr>
          <p:cNvPr id="6" name="Content Placeholder 5" descr="4812605025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4732" b="-44732"/>
          <a:stretch>
            <a:fillRect/>
          </a:stretch>
        </p:blipFill>
        <p:spPr>
          <a:xfrm>
            <a:off x="914400" y="1040117"/>
            <a:ext cx="7258000" cy="5132083"/>
          </a:xfrm>
        </p:spPr>
      </p:pic>
    </p:spTree>
    <p:extLst>
      <p:ext uri="{BB962C8B-B14F-4D97-AF65-F5344CB8AC3E}">
        <p14:creationId xmlns:p14="http://schemas.microsoft.com/office/powerpoint/2010/main" val="857849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 Control Elements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Specialized Controls (</a:t>
            </a:r>
            <a:r>
              <a:rPr lang="en-US" dirty="0" err="1"/>
              <a:t>colour</a:t>
            </a:r>
            <a:r>
              <a:rPr lang="en-US" dirty="0"/>
              <a:t>)</a:t>
            </a:r>
          </a:p>
        </p:txBody>
      </p:sp>
      <p:pic>
        <p:nvPicPr>
          <p:cNvPr id="4" name="Content Placeholder 3" descr="4812605027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2133" b="-1213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335473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 Control Elements</a:t>
            </a:r>
            <a:endParaRPr lang="en-US" dirty="0"/>
          </a:p>
        </p:txBody>
      </p:sp>
      <p:pic>
        <p:nvPicPr>
          <p:cNvPr id="2" name="Content Placeholder 1" descr="4812605028.eps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190" r="-2520" b="52408"/>
          <a:stretch/>
        </p:blipFill>
        <p:spPr>
          <a:xfrm>
            <a:off x="1259632" y="1916832"/>
            <a:ext cx="6266017" cy="3654970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Date and Time Controls</a:t>
            </a:r>
          </a:p>
        </p:txBody>
      </p:sp>
    </p:spTree>
    <p:extLst>
      <p:ext uri="{BB962C8B-B14F-4D97-AF65-F5344CB8AC3E}">
        <p14:creationId xmlns:p14="http://schemas.microsoft.com/office/powerpoint/2010/main" val="7165263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 Control Elements</a:t>
            </a:r>
            <a:endParaRPr lang="en-US" dirty="0"/>
          </a:p>
        </p:txBody>
      </p:sp>
      <p:pic>
        <p:nvPicPr>
          <p:cNvPr id="2" name="Content Placeholder 1" descr="4812605028.eps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179" t="46812" r="-1532" b="-4028"/>
          <a:stretch/>
        </p:blipFill>
        <p:spPr>
          <a:xfrm>
            <a:off x="1259632" y="1916831"/>
            <a:ext cx="6266017" cy="4394091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Date and Time Controls</a:t>
            </a:r>
          </a:p>
        </p:txBody>
      </p:sp>
    </p:spTree>
    <p:extLst>
      <p:ext uri="{BB962C8B-B14F-4D97-AF65-F5344CB8AC3E}">
        <p14:creationId xmlns:p14="http://schemas.microsoft.com/office/powerpoint/2010/main" val="33373166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5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Tables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Styling Tables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Forms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 Control Elements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Table and Form Accessibility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Microformats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9759926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Table and Form Accessibility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Use tables for data, not layout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Use the &lt;caption&gt; element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Connect cells with a textual description in the header</a:t>
            </a:r>
          </a:p>
          <a:p>
            <a:pPr lvl="2"/>
            <a:r>
              <a:rPr lang="en-US" dirty="0">
                <a:solidFill>
                  <a:srgbClr val="A82233"/>
                </a:solidFill>
                <a:latin typeface="Monaco"/>
                <a:cs typeface="Monaco"/>
              </a:rPr>
              <a:t>&lt;caption&gt;</a:t>
            </a:r>
            <a:r>
              <a:rPr lang="en-US" dirty="0">
                <a:latin typeface="Monaco"/>
                <a:cs typeface="Monaco"/>
              </a:rPr>
              <a:t>Famous Paintings</a:t>
            </a:r>
            <a:r>
              <a:rPr lang="en-US" dirty="0">
                <a:solidFill>
                  <a:srgbClr val="A82233"/>
                </a:solidFill>
                <a:latin typeface="Monaco"/>
                <a:cs typeface="Monaco"/>
              </a:rPr>
              <a:t>&lt;/caption&gt;</a:t>
            </a:r>
          </a:p>
          <a:p>
            <a:pPr lvl="2"/>
            <a:r>
              <a:rPr lang="en-CA" dirty="0">
                <a:latin typeface="Monaco"/>
                <a:cs typeface="Monaco"/>
              </a:rPr>
              <a:t>&lt;</a:t>
            </a:r>
            <a:r>
              <a:rPr lang="mr-IN" dirty="0">
                <a:latin typeface="Monaco"/>
                <a:cs typeface="Monaco"/>
              </a:rPr>
              <a:t>tr</a:t>
            </a:r>
            <a:r>
              <a:rPr lang="en-CA" dirty="0">
                <a:latin typeface="Monaco"/>
                <a:cs typeface="Monaco"/>
              </a:rPr>
              <a:t>&gt;</a:t>
            </a:r>
            <a:endParaRPr lang="mr-IN" dirty="0">
              <a:latin typeface="Monaco"/>
              <a:cs typeface="Monaco"/>
            </a:endParaRPr>
          </a:p>
          <a:p>
            <a:pPr lvl="2"/>
            <a:r>
              <a:rPr lang="en-US" dirty="0">
                <a:latin typeface="Monaco"/>
                <a:cs typeface="Monaco"/>
              </a:rPr>
              <a:t>&lt;</a:t>
            </a:r>
            <a:r>
              <a:rPr lang="en-US" dirty="0" err="1">
                <a:latin typeface="Monaco"/>
                <a:cs typeface="Monaco"/>
              </a:rPr>
              <a:t>th</a:t>
            </a:r>
            <a:r>
              <a:rPr lang="en-US" dirty="0">
                <a:latin typeface="Monaco"/>
                <a:cs typeface="Monaco"/>
              </a:rPr>
              <a:t> </a:t>
            </a:r>
            <a:r>
              <a:rPr lang="en-US" dirty="0">
                <a:solidFill>
                  <a:srgbClr val="A82233"/>
                </a:solidFill>
                <a:latin typeface="Monaco"/>
                <a:cs typeface="Monaco"/>
              </a:rPr>
              <a:t>scope="col"</a:t>
            </a:r>
            <a:r>
              <a:rPr lang="en-US" dirty="0">
                <a:latin typeface="Monaco"/>
                <a:cs typeface="Monaco"/>
              </a:rPr>
              <a:t>&gt;Title&lt;/</a:t>
            </a:r>
            <a:r>
              <a:rPr lang="en-US" dirty="0" err="1">
                <a:latin typeface="Monaco"/>
                <a:cs typeface="Monaco"/>
              </a:rPr>
              <a:t>th</a:t>
            </a:r>
            <a:r>
              <a:rPr lang="en-US" dirty="0">
                <a:latin typeface="Monaco"/>
                <a:cs typeface="Monaco"/>
              </a:rPr>
              <a:t>&gt;</a:t>
            </a:r>
          </a:p>
          <a:p>
            <a:pPr lvl="2"/>
            <a:r>
              <a:rPr lang="en-US" dirty="0">
                <a:latin typeface="Monaco"/>
                <a:cs typeface="Monaco"/>
              </a:rPr>
              <a:t>&lt;</a:t>
            </a:r>
            <a:r>
              <a:rPr lang="en-US" dirty="0" err="1">
                <a:latin typeface="Monaco"/>
                <a:cs typeface="Monaco"/>
              </a:rPr>
              <a:t>th</a:t>
            </a:r>
            <a:r>
              <a:rPr lang="en-US" dirty="0">
                <a:latin typeface="Monaco"/>
                <a:cs typeface="Monaco"/>
              </a:rPr>
              <a:t> </a:t>
            </a:r>
            <a:r>
              <a:rPr lang="en-US" dirty="0">
                <a:solidFill>
                  <a:srgbClr val="A82233"/>
                </a:solidFill>
                <a:latin typeface="Monaco"/>
                <a:cs typeface="Monaco"/>
              </a:rPr>
              <a:t>scope="col"</a:t>
            </a:r>
            <a:r>
              <a:rPr lang="en-US" dirty="0">
                <a:latin typeface="Monaco"/>
                <a:cs typeface="Monaco"/>
              </a:rPr>
              <a:t>&gt;Artist&lt;/</a:t>
            </a:r>
            <a:r>
              <a:rPr lang="en-US" dirty="0" err="1">
                <a:latin typeface="Monaco"/>
                <a:cs typeface="Monaco"/>
              </a:rPr>
              <a:t>th</a:t>
            </a:r>
            <a:r>
              <a:rPr lang="en-US" dirty="0">
                <a:latin typeface="Monaco"/>
                <a:cs typeface="Monaco"/>
              </a:rPr>
              <a:t>&gt;</a:t>
            </a:r>
          </a:p>
          <a:p>
            <a:pPr lvl="2"/>
            <a:r>
              <a:rPr lang="en-US" dirty="0">
                <a:latin typeface="Monaco"/>
                <a:cs typeface="Monaco"/>
              </a:rPr>
              <a:t>&lt;</a:t>
            </a:r>
            <a:r>
              <a:rPr lang="en-US" dirty="0" err="1">
                <a:latin typeface="Monaco"/>
                <a:cs typeface="Monaco"/>
              </a:rPr>
              <a:t>th</a:t>
            </a:r>
            <a:r>
              <a:rPr lang="en-US" dirty="0">
                <a:latin typeface="Monaco"/>
                <a:cs typeface="Monaco"/>
              </a:rPr>
              <a:t> </a:t>
            </a:r>
            <a:r>
              <a:rPr lang="en-US" dirty="0">
                <a:solidFill>
                  <a:srgbClr val="A82233"/>
                </a:solidFill>
                <a:latin typeface="Monaco"/>
                <a:cs typeface="Monaco"/>
              </a:rPr>
              <a:t>scope="col"</a:t>
            </a:r>
            <a:r>
              <a:rPr lang="en-US" dirty="0">
                <a:latin typeface="Monaco"/>
                <a:cs typeface="Monaco"/>
              </a:rPr>
              <a:t>&gt;Year&lt;/</a:t>
            </a:r>
            <a:r>
              <a:rPr lang="en-US" dirty="0" err="1">
                <a:latin typeface="Monaco"/>
                <a:cs typeface="Monaco"/>
              </a:rPr>
              <a:t>th</a:t>
            </a:r>
            <a:r>
              <a:rPr lang="en-US" dirty="0">
                <a:latin typeface="Monaco"/>
                <a:cs typeface="Monaco"/>
              </a:rPr>
              <a:t>&gt;</a:t>
            </a:r>
          </a:p>
          <a:p>
            <a:pPr lvl="2"/>
            <a:r>
              <a:rPr lang="en-US" dirty="0">
                <a:latin typeface="Monaco"/>
                <a:cs typeface="Monaco"/>
              </a:rPr>
              <a:t>&lt;</a:t>
            </a:r>
            <a:r>
              <a:rPr lang="en-US" dirty="0" err="1">
                <a:latin typeface="Monaco"/>
                <a:cs typeface="Monaco"/>
              </a:rPr>
              <a:t>th</a:t>
            </a:r>
            <a:r>
              <a:rPr lang="en-US" dirty="0">
                <a:latin typeface="Monaco"/>
                <a:cs typeface="Monaco"/>
              </a:rPr>
              <a:t> </a:t>
            </a:r>
            <a:r>
              <a:rPr lang="en-US" dirty="0">
                <a:solidFill>
                  <a:srgbClr val="A82233"/>
                </a:solidFill>
                <a:latin typeface="Monaco"/>
                <a:cs typeface="Monaco"/>
              </a:rPr>
              <a:t>scope="col"</a:t>
            </a:r>
            <a:r>
              <a:rPr lang="en-US" dirty="0">
                <a:latin typeface="Monaco"/>
                <a:cs typeface="Monaco"/>
              </a:rPr>
              <a:t>&gt;Width&lt;/</a:t>
            </a:r>
            <a:r>
              <a:rPr lang="en-US" dirty="0" err="1">
                <a:latin typeface="Monaco"/>
                <a:cs typeface="Monaco"/>
              </a:rPr>
              <a:t>th</a:t>
            </a:r>
            <a:r>
              <a:rPr lang="en-US" dirty="0">
                <a:latin typeface="Monaco"/>
                <a:cs typeface="Monaco"/>
              </a:rPr>
              <a:t>&gt;</a:t>
            </a:r>
          </a:p>
          <a:p>
            <a:pPr lvl="2"/>
            <a:r>
              <a:rPr lang="en-US" dirty="0">
                <a:latin typeface="Monaco"/>
                <a:cs typeface="Monaco"/>
              </a:rPr>
              <a:t>&lt;</a:t>
            </a:r>
            <a:r>
              <a:rPr lang="en-US" dirty="0" err="1">
                <a:latin typeface="Monaco"/>
                <a:cs typeface="Monaco"/>
              </a:rPr>
              <a:t>th</a:t>
            </a:r>
            <a:r>
              <a:rPr lang="en-US" dirty="0">
                <a:latin typeface="Monaco"/>
                <a:cs typeface="Monaco"/>
              </a:rPr>
              <a:t> </a:t>
            </a:r>
            <a:r>
              <a:rPr lang="en-US" dirty="0">
                <a:solidFill>
                  <a:srgbClr val="A82233"/>
                </a:solidFill>
                <a:latin typeface="Monaco"/>
                <a:cs typeface="Monaco"/>
              </a:rPr>
              <a:t>scope="col"</a:t>
            </a:r>
            <a:r>
              <a:rPr lang="en-US" dirty="0">
                <a:latin typeface="Monaco"/>
                <a:cs typeface="Monaco"/>
              </a:rPr>
              <a:t>&gt;Height&lt;/</a:t>
            </a:r>
            <a:r>
              <a:rPr lang="en-US" dirty="0" err="1">
                <a:latin typeface="Monaco"/>
                <a:cs typeface="Monaco"/>
              </a:rPr>
              <a:t>th</a:t>
            </a:r>
            <a:r>
              <a:rPr lang="en-US" dirty="0">
                <a:latin typeface="Monaco"/>
                <a:cs typeface="Monaco"/>
              </a:rPr>
              <a:t>&gt;</a:t>
            </a:r>
          </a:p>
          <a:p>
            <a:pPr lvl="2"/>
            <a:r>
              <a:rPr lang="en-CA" dirty="0">
                <a:latin typeface="Monaco"/>
                <a:cs typeface="Monaco"/>
              </a:rPr>
              <a:t>&lt;</a:t>
            </a:r>
            <a:r>
              <a:rPr lang="mr-IN" dirty="0">
                <a:latin typeface="Monaco"/>
                <a:cs typeface="Monaco"/>
              </a:rPr>
              <a:t>/tr</a:t>
            </a:r>
            <a:r>
              <a:rPr lang="en-CA" dirty="0">
                <a:latin typeface="Monaco"/>
                <a:cs typeface="Monaco"/>
              </a:rPr>
              <a:t>&gt;</a:t>
            </a:r>
            <a:endParaRPr lang="en-US" dirty="0">
              <a:latin typeface="Monaco"/>
              <a:cs typeface="Monaco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Accessible Tables</a:t>
            </a:r>
          </a:p>
        </p:txBody>
      </p:sp>
    </p:spTree>
    <p:extLst>
      <p:ext uri="{BB962C8B-B14F-4D97-AF65-F5344CB8AC3E}">
        <p14:creationId xmlns:p14="http://schemas.microsoft.com/office/powerpoint/2010/main" val="17490953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/>
              <a:t>Table and Form Accessibility</a:t>
            </a:r>
            <a:endParaRPr lang="en-US"/>
          </a:p>
        </p:txBody>
      </p:sp>
      <p:pic>
        <p:nvPicPr>
          <p:cNvPr id="2" name="Content Placeholder 1" descr="4812605029.eps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661" t="-13939" b="-13939"/>
          <a:stretch/>
        </p:blipFill>
        <p:spPr>
          <a:xfrm>
            <a:off x="971600" y="1094609"/>
            <a:ext cx="6343599" cy="5077592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Accessible Form</a:t>
            </a:r>
          </a:p>
        </p:txBody>
      </p:sp>
    </p:spTree>
    <p:extLst>
      <p:ext uri="{BB962C8B-B14F-4D97-AF65-F5344CB8AC3E}">
        <p14:creationId xmlns:p14="http://schemas.microsoft.com/office/powerpoint/2010/main" val="1622724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Introducing Tables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Basic Table Structure</a:t>
            </a:r>
          </a:p>
        </p:txBody>
      </p:sp>
      <p:pic>
        <p:nvPicPr>
          <p:cNvPr id="8" name="Content Placeholder 7" descr="4812605001.tif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91" r="-891"/>
          <a:stretch>
            <a:fillRect/>
          </a:stretch>
        </p:blipFill>
        <p:spPr>
          <a:xfrm>
            <a:off x="914400" y="1196753"/>
            <a:ext cx="7036480" cy="4975448"/>
          </a:xfrm>
        </p:spPr>
      </p:pic>
    </p:spTree>
    <p:extLst>
      <p:ext uri="{BB962C8B-B14F-4D97-AF65-F5344CB8AC3E}">
        <p14:creationId xmlns:p14="http://schemas.microsoft.com/office/powerpoint/2010/main" val="13951616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5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Tables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Styling Tables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Forms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 Control Elements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Table and Form Accessibility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accent3"/>
                </a:solidFill>
              </a:rPr>
              <a:t>Microformats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0275324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Microformats</a:t>
            </a:r>
            <a:endParaRPr lang="en-US" dirty="0"/>
          </a:p>
        </p:txBody>
      </p:sp>
      <p:pic>
        <p:nvPicPr>
          <p:cNvPr id="2" name="Content Placeholder 1" descr="4812605030.ai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702" t="33993" r="8520" b="33845"/>
          <a:stretch/>
        </p:blipFill>
        <p:spPr>
          <a:xfrm>
            <a:off x="1043608" y="2132856"/>
            <a:ext cx="6548373" cy="3600400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5410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Microformats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Schema.org</a:t>
            </a:r>
            <a:endParaRPr lang="en-US" dirty="0"/>
          </a:p>
        </p:txBody>
      </p:sp>
      <p:pic>
        <p:nvPicPr>
          <p:cNvPr id="6" name="Content Placeholder 5" descr="4812605031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228" b="-22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868924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Microformats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hCard</a:t>
            </a:r>
            <a:r>
              <a:rPr lang="en-US" dirty="0"/>
              <a:t>, which is used to semantically mark up contact information for a person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http://</a:t>
            </a:r>
            <a:r>
              <a:rPr lang="en-US" dirty="0" err="1"/>
              <a:t>microformats.org</a:t>
            </a:r>
            <a:r>
              <a:rPr lang="en-US" dirty="0"/>
              <a:t>/wiki/</a:t>
            </a:r>
            <a:r>
              <a:rPr lang="en-US" dirty="0" err="1"/>
              <a:t>hcard</a:t>
            </a:r>
            <a:r>
              <a:rPr lang="en-US" dirty="0"/>
              <a:t>.</a:t>
            </a:r>
          </a:p>
          <a:p>
            <a:r>
              <a:rPr lang="en-US" dirty="0" err="1"/>
              <a:t>Schema.org</a:t>
            </a:r>
            <a:r>
              <a:rPr lang="en-US" dirty="0"/>
              <a:t> aims to create and promote schemas for structured data on the Web. Google’s on-line testing tool helps developers test their semantic markup and </a:t>
            </a:r>
            <a:r>
              <a:rPr lang="en-US" dirty="0" err="1"/>
              <a:t>microformats</a:t>
            </a:r>
            <a:r>
              <a:rPr lang="en-US" dirty="0"/>
              <a:t>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https://</a:t>
            </a:r>
            <a:r>
              <a:rPr lang="en-US" dirty="0" err="1"/>
              <a:t>search.google.com</a:t>
            </a:r>
            <a:r>
              <a:rPr lang="en-US" dirty="0"/>
              <a:t>/structured-data/testing-tool/u/0/ </a:t>
            </a:r>
          </a:p>
        </p:txBody>
      </p:sp>
    </p:spTree>
    <p:extLst>
      <p:ext uri="{BB962C8B-B14F-4D97-AF65-F5344CB8AC3E}">
        <p14:creationId xmlns:p14="http://schemas.microsoft.com/office/powerpoint/2010/main" val="3419306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5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Tables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Styling Tables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Introducing Forms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 Control Elements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Table and Form Accessibility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Microformats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Summary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8212765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Summary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numCol="3">
            <a:no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400" dirty="0"/>
              <a:t> checkbox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err="1"/>
              <a:t>colspan</a:t>
            </a:r>
            <a:endParaRPr lang="en-US" sz="2400" dirty="0"/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form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GET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err="1"/>
              <a:t>hCard</a:t>
            </a:r>
            <a:endParaRPr lang="en-US" sz="2400" dirty="0"/>
          </a:p>
          <a:p>
            <a:pPr marL="457200" indent="-457200">
              <a:buFont typeface="Arial"/>
              <a:buChar char="•"/>
            </a:pPr>
            <a:r>
              <a:rPr lang="en-US" sz="2400" dirty="0" err="1"/>
              <a:t>microformat</a:t>
            </a:r>
            <a:endParaRPr lang="en-US" sz="2400" dirty="0"/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POST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query string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radio buttons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err="1"/>
              <a:t>rowspan</a:t>
            </a:r>
            <a:endParaRPr lang="en-US" sz="2400" dirty="0"/>
          </a:p>
          <a:p>
            <a:pPr marL="457200" indent="-457200">
              <a:buFont typeface="Arial"/>
              <a:buChar char="•"/>
            </a:pPr>
            <a:r>
              <a:rPr lang="en-US" sz="2400" dirty="0" err="1"/>
              <a:t>schema.org</a:t>
            </a:r>
            <a:endParaRPr lang="en-US" sz="2400" dirty="0"/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table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URL encoded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web accessibility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Web Accessibility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Initiative (WAI)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Key Terms</a:t>
            </a:r>
          </a:p>
        </p:txBody>
      </p:sp>
    </p:spTree>
    <p:extLst>
      <p:ext uri="{BB962C8B-B14F-4D97-AF65-F5344CB8AC3E}">
        <p14:creationId xmlns:p14="http://schemas.microsoft.com/office/powerpoint/2010/main" val="13722664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Questions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63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Introducing Tables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Basic Table Structure</a:t>
            </a:r>
          </a:p>
        </p:txBody>
      </p:sp>
      <p:pic>
        <p:nvPicPr>
          <p:cNvPr id="8" name="Content Placeholder 7" descr="4812605002.ai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941" t="28213" r="22166" b="46160"/>
          <a:stretch/>
        </p:blipFill>
        <p:spPr>
          <a:xfrm>
            <a:off x="467544" y="1340768"/>
            <a:ext cx="8136904" cy="4033974"/>
          </a:xfrm>
        </p:spPr>
      </p:pic>
    </p:spTree>
    <p:extLst>
      <p:ext uri="{BB962C8B-B14F-4D97-AF65-F5344CB8AC3E}">
        <p14:creationId xmlns:p14="http://schemas.microsoft.com/office/powerpoint/2010/main" val="4019957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Introducing Tables</a:t>
            </a:r>
            <a:endParaRPr lang="en-US" dirty="0"/>
          </a:p>
        </p:txBody>
      </p:sp>
      <p:pic>
        <p:nvPicPr>
          <p:cNvPr id="6" name="Content Placeholder 5" descr="4812605003.ai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292" t="16184" r="17613" b="48430"/>
          <a:stretch/>
        </p:blipFill>
        <p:spPr>
          <a:xfrm>
            <a:off x="899592" y="1340768"/>
            <a:ext cx="7416824" cy="5217651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Adding Headings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808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Introducing Tables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Spanning Columns</a:t>
            </a:r>
          </a:p>
        </p:txBody>
      </p:sp>
      <p:pic>
        <p:nvPicPr>
          <p:cNvPr id="4" name="Content Placeholder 3" descr="4812605004.ai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677" t="14535" r="9952" b="51792"/>
          <a:stretch/>
        </p:blipFill>
        <p:spPr>
          <a:xfrm>
            <a:off x="-3944" y="1124744"/>
            <a:ext cx="8787553" cy="4824536"/>
          </a:xfrm>
        </p:spPr>
      </p:pic>
    </p:spTree>
    <p:extLst>
      <p:ext uri="{BB962C8B-B14F-4D97-AF65-F5344CB8AC3E}">
        <p14:creationId xmlns:p14="http://schemas.microsoft.com/office/powerpoint/2010/main" val="4062782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Introducing Tables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Spanning Rows</a:t>
            </a:r>
          </a:p>
        </p:txBody>
      </p:sp>
      <p:pic>
        <p:nvPicPr>
          <p:cNvPr id="6" name="Content Placeholder 5" descr="4812605005.ai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232" t="14151" r="21212" b="49924"/>
          <a:stretch/>
        </p:blipFill>
        <p:spPr>
          <a:xfrm>
            <a:off x="971600" y="1230990"/>
            <a:ext cx="6264696" cy="5438370"/>
          </a:xfrm>
        </p:spPr>
      </p:pic>
    </p:spTree>
    <p:extLst>
      <p:ext uri="{BB962C8B-B14F-4D97-AF65-F5344CB8AC3E}">
        <p14:creationId xmlns:p14="http://schemas.microsoft.com/office/powerpoint/2010/main" val="3170880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Introducing Tables </a:t>
            </a:r>
            <a:endParaRPr lang="en-US" dirty="0"/>
          </a:p>
        </p:txBody>
      </p:sp>
      <p:pic>
        <p:nvPicPr>
          <p:cNvPr id="2" name="Content Placeholder 1" descr="4812605006.ai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804" t="20078" r="11950" b="33363"/>
          <a:stretch/>
        </p:blipFill>
        <p:spPr>
          <a:xfrm>
            <a:off x="1259632" y="1340768"/>
            <a:ext cx="5328592" cy="4997494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Additional Table Elements</a:t>
            </a:r>
          </a:p>
        </p:txBody>
      </p:sp>
    </p:spTree>
    <p:extLst>
      <p:ext uri="{BB962C8B-B14F-4D97-AF65-F5344CB8AC3E}">
        <p14:creationId xmlns:p14="http://schemas.microsoft.com/office/powerpoint/2010/main" val="855411817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FunWebDev - 2nd Edition">
      <a:dk1>
        <a:srgbClr val="404040"/>
      </a:dk1>
      <a:lt1>
        <a:srgbClr val="F3F3E7"/>
      </a:lt1>
      <a:dk2>
        <a:srgbClr val="37475F"/>
      </a:dk2>
      <a:lt2>
        <a:srgbClr val="FFFFFF"/>
      </a:lt2>
      <a:accent1>
        <a:srgbClr val="B6E4EC"/>
      </a:accent1>
      <a:accent2>
        <a:srgbClr val="A82233"/>
      </a:accent2>
      <a:accent3>
        <a:srgbClr val="C88736"/>
      </a:accent3>
      <a:accent4>
        <a:srgbClr val="467082"/>
      </a:accent4>
      <a:accent5>
        <a:srgbClr val="F3703A"/>
      </a:accent5>
      <a:accent6>
        <a:srgbClr val="00A651"/>
      </a:accent6>
      <a:hlink>
        <a:srgbClr val="B6EEEC"/>
      </a:hlink>
      <a:folHlink>
        <a:srgbClr val="C8873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1003</TotalTime>
  <Words>628</Words>
  <Application>Microsoft Office PowerPoint</Application>
  <PresentationFormat>On-screen Show (4:3)</PresentationFormat>
  <Paragraphs>246</Paragraphs>
  <Slides>46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Arial</vt:lpstr>
      <vt:lpstr>Calibri</vt:lpstr>
      <vt:lpstr>Monaco</vt:lpstr>
      <vt:lpstr>Rockwell</vt:lpstr>
      <vt:lpstr>Rockwell Condensed</vt:lpstr>
      <vt:lpstr>Rockwell Extra Bold</vt:lpstr>
      <vt:lpstr>Wingdings</vt:lpstr>
      <vt:lpstr>Presentation</vt:lpstr>
      <vt:lpstr>HTML Tables and Forms</vt:lpstr>
      <vt:lpstr>Chapter 5</vt:lpstr>
      <vt:lpstr>Chapter 5</vt:lpstr>
      <vt:lpstr>Introducing Tables </vt:lpstr>
      <vt:lpstr>Introducing Tables </vt:lpstr>
      <vt:lpstr>Introducing Tables</vt:lpstr>
      <vt:lpstr>Introducing Tables</vt:lpstr>
      <vt:lpstr>Introducing Tables</vt:lpstr>
      <vt:lpstr>Introducing Tables </vt:lpstr>
      <vt:lpstr>Introducing Tables </vt:lpstr>
      <vt:lpstr>Chapter 5</vt:lpstr>
      <vt:lpstr>Styling Tables</vt:lpstr>
      <vt:lpstr>Styling Tables</vt:lpstr>
      <vt:lpstr>Styling Tables</vt:lpstr>
      <vt:lpstr>Styling Tables</vt:lpstr>
      <vt:lpstr>Styling Tables</vt:lpstr>
      <vt:lpstr>Styling Tables</vt:lpstr>
      <vt:lpstr>Chapter 5</vt:lpstr>
      <vt:lpstr>Introducing Forms</vt:lpstr>
      <vt:lpstr>Introducing Forms</vt:lpstr>
      <vt:lpstr>Introducing Forms</vt:lpstr>
      <vt:lpstr>Introducing Forms</vt:lpstr>
      <vt:lpstr>Introducing Forms</vt:lpstr>
      <vt:lpstr>Chapter 5</vt:lpstr>
      <vt:lpstr>Form Control Elements</vt:lpstr>
      <vt:lpstr>Form Control Elements</vt:lpstr>
      <vt:lpstr>Form Control Elements</vt:lpstr>
      <vt:lpstr>Form Control Elements</vt:lpstr>
      <vt:lpstr>Form Control Elements</vt:lpstr>
      <vt:lpstr>Form Control Elements</vt:lpstr>
      <vt:lpstr>Form Control Elements</vt:lpstr>
      <vt:lpstr>Form Control Elements</vt:lpstr>
      <vt:lpstr>Form Control Elements</vt:lpstr>
      <vt:lpstr>Form Control Elements</vt:lpstr>
      <vt:lpstr>Form Control Elements</vt:lpstr>
      <vt:lpstr>Form Control Elements</vt:lpstr>
      <vt:lpstr>Chapter 5</vt:lpstr>
      <vt:lpstr>Table and Form Accessibility</vt:lpstr>
      <vt:lpstr>Table and Form Accessibility</vt:lpstr>
      <vt:lpstr>Chapter 5</vt:lpstr>
      <vt:lpstr>Microformats</vt:lpstr>
      <vt:lpstr>Microformats</vt:lpstr>
      <vt:lpstr>Microformats</vt:lpstr>
      <vt:lpstr>Chapter 5</vt:lpstr>
      <vt:lpstr>Summary</vt:lpstr>
      <vt:lpstr>Questions</vt:lpstr>
    </vt:vector>
  </TitlesOfParts>
  <Manager/>
  <Company>Pearson</Company>
  <LinksUpToDate>false</LinksUpToDate>
  <SharedDoc>false</SharedDoc>
  <HyperlinkBase>http://funwebdev.com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Web Development</dc:title>
  <dc:subject/>
  <dc:creator>Randy Connolly and Ricardo Hoar</dc:creator>
  <cp:keywords/>
  <dc:description/>
  <cp:lastModifiedBy>ELIZABETH DIAZ</cp:lastModifiedBy>
  <cp:revision>141</cp:revision>
  <dcterms:created xsi:type="dcterms:W3CDTF">2014-01-14T22:57:40Z</dcterms:created>
  <dcterms:modified xsi:type="dcterms:W3CDTF">2019-02-11T16:33:50Z</dcterms:modified>
  <cp:category/>
</cp:coreProperties>
</file>

<file path=docProps/thumbnail.jpeg>
</file>